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7" r:id="rId4"/>
    <p:sldId id="259" r:id="rId5"/>
    <p:sldId id="292" r:id="rId6"/>
    <p:sldId id="290" r:id="rId7"/>
    <p:sldId id="365" r:id="rId8"/>
    <p:sldId id="369" r:id="rId9"/>
    <p:sldId id="371" r:id="rId10"/>
    <p:sldId id="370" r:id="rId11"/>
    <p:sldId id="293" r:id="rId12"/>
    <p:sldId id="280" r:id="rId13"/>
    <p:sldId id="276" r:id="rId14"/>
    <p:sldId id="281" r:id="rId15"/>
    <p:sldId id="277" r:id="rId16"/>
    <p:sldId id="287" r:id="rId17"/>
    <p:sldId id="282" r:id="rId18"/>
    <p:sldId id="283" r:id="rId19"/>
    <p:sldId id="284" r:id="rId20"/>
    <p:sldId id="372" r:id="rId21"/>
    <p:sldId id="285" r:id="rId22"/>
    <p:sldId id="296" r:id="rId23"/>
    <p:sldId id="279" r:id="rId24"/>
    <p:sldId id="289" r:id="rId25"/>
    <p:sldId id="262" r:id="rId26"/>
    <p:sldId id="273" r:id="rId27"/>
    <p:sldId id="268" r:id="rId28"/>
    <p:sldId id="263" r:id="rId29"/>
    <p:sldId id="264" r:id="rId30"/>
    <p:sldId id="265" r:id="rId31"/>
    <p:sldId id="266" r:id="rId32"/>
    <p:sldId id="294" r:id="rId33"/>
    <p:sldId id="295" r:id="rId34"/>
    <p:sldId id="29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5" autoAdjust="0"/>
    <p:restoredTop sz="88859" autoAdjust="0"/>
  </p:normalViewPr>
  <p:slideViewPr>
    <p:cSldViewPr snapToGrid="0" snapToObjects="1">
      <p:cViewPr varScale="1">
        <p:scale>
          <a:sx n="79" d="100"/>
          <a:sy n="79" d="100"/>
        </p:scale>
        <p:origin x="147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443DC-F1CB-DE41-B9C8-1E3277BCE9C6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06785-F6E7-1F4F-9F25-6E04BF806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70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15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4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57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48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these in the appendix. </a:t>
            </a:r>
          </a:p>
          <a:p>
            <a:r>
              <a:rPr lang="en-US" dirty="0"/>
              <a:t>Explain the steps in words. </a:t>
            </a:r>
          </a:p>
          <a:p>
            <a:r>
              <a:rPr lang="en-US" dirty="0"/>
              <a:t>Visuals to explain the Bayesian process (e.g., Priors, Likelihood function, and Posterior). </a:t>
            </a:r>
          </a:p>
          <a:p>
            <a:r>
              <a:rPr lang="en-US" dirty="0"/>
              <a:t>Visuals on how MCMC 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92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38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51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37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7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6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24621D4-383B-4FE8-A2F3-B18CD3587A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8B7F7AB-A207-485A-B466-664A199E15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3ACEE06-AF18-41B3-95F4-5DACB61A5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A619E9-CAE0-4A22-A290-3DD7CC0DE09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C2C7102-CF6B-45D2-8A92-C43E588BE3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DB2084B-D280-4ABF-AC84-17DE6A14BE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C6ED589-9F3A-47D9-8649-F6E6C30FA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7AA78-88D8-4463-B298-556CD1787C4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8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22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3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06785-F6E7-1F4F-9F25-6E04BF8062A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8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DA5A-1E60-CE47-B567-F2CE51F21A1D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0C07-187E-7D49-B3A4-A48DF48B7C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9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DA5A-1E60-CE47-B567-F2CE51F21A1D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0C07-187E-7D49-B3A4-A48DF48B7C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DA5A-1E60-CE47-B567-F2CE51F21A1D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0C07-187E-7D49-B3A4-A48DF48B7C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7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DA5A-1E60-CE47-B567-F2CE51F21A1D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0C07-187E-7D49-B3A4-A48DF48B7C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DA5A-1E60-CE47-B567-F2CE51F21A1D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0C07-187E-7D49-B3A4-A48DF48B7C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DA5A-1E60-CE47-B567-F2CE51F21A1D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0C07-187E-7D49-B3A4-A48DF48B7C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DA5A-1E60-CE47-B567-F2CE51F21A1D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0C07-187E-7D49-B3A4-A48DF48B7C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1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DA5A-1E60-CE47-B567-F2CE51F21A1D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0C07-187E-7D49-B3A4-A48DF48B7C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5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DA5A-1E60-CE47-B567-F2CE51F21A1D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0C07-187E-7D49-B3A4-A48DF48B7C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5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DA5A-1E60-CE47-B567-F2CE51F21A1D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0C07-187E-7D49-B3A4-A48DF48B7C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DA5A-1E60-CE47-B567-F2CE51F21A1D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0C07-187E-7D49-B3A4-A48DF48B7C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6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DA5A-1E60-CE47-B567-F2CE51F21A1D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0C07-187E-7D49-B3A4-A48DF48B7C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bounthavong@va.gov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devine@uw.ed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504" y="564720"/>
            <a:ext cx="9144000" cy="3248706"/>
          </a:xfrm>
        </p:spPr>
        <p:txBody>
          <a:bodyPr anchor="ctr">
            <a:noAutofit/>
          </a:bodyPr>
          <a:lstStyle/>
          <a:p>
            <a:pPr algn="l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Bayesian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meta-analysis to parameterize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cost-utility and value of information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biologics for Moderate-to-Severe Crohn’s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2A006-2F0F-439C-B5C1-C2C2DCA97F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00" y="5675726"/>
            <a:ext cx="2800985" cy="381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29D2C-C458-4866-A5AD-B931F459CAA1}"/>
              </a:ext>
            </a:extLst>
          </p:cNvPr>
          <p:cNvSpPr txBox="1"/>
          <p:nvPr/>
        </p:nvSpPr>
        <p:spPr>
          <a:xfrm>
            <a:off x="691504" y="4028928"/>
            <a:ext cx="4194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Bounthavong, PharmD, PhD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Economist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Health Economics Resource Center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Stanford University</a:t>
            </a:r>
          </a:p>
        </p:txBody>
      </p:sp>
      <p:pic>
        <p:nvPicPr>
          <p:cNvPr id="3073" name="Picture 5">
            <a:extLst>
              <a:ext uri="{FF2B5EF4-FFF2-40B4-BE49-F238E27FC236}">
                <a16:creationId xmlns:a16="http://schemas.microsoft.com/office/drawing/2014/main" id="{46D9F00D-49CD-4FAB-A032-7D4668DDD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8" y="5551793"/>
            <a:ext cx="1712913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12F3923-81AA-479C-AC42-ADAB886BA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417E61-F783-489E-9C1E-49F555934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04" y="5949639"/>
            <a:ext cx="187672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Economics Resource Center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6844C-E64F-44A1-8F1B-F17BBB72A7E2}"/>
              </a:ext>
            </a:extLst>
          </p:cNvPr>
          <p:cNvSpPr txBox="1"/>
          <p:nvPr/>
        </p:nvSpPr>
        <p:spPr>
          <a:xfrm>
            <a:off x="6566980" y="3980891"/>
            <a:ext cx="4655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Devine, PhD, PharmD, MBA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Comparative Health Outcomes, Policy, &amp; Economics (CHOICE) Institute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Washington</a:t>
            </a:r>
          </a:p>
        </p:txBody>
      </p:sp>
      <p:pic>
        <p:nvPicPr>
          <p:cNvPr id="3077" name="Picture 5" descr="UW_Pharm_CHOICE">
            <a:extLst>
              <a:ext uri="{FF2B5EF4-FFF2-40B4-BE49-F238E27FC236}">
                <a16:creationId xmlns:a16="http://schemas.microsoft.com/office/drawing/2014/main" id="{E62549E2-525E-46F9-BDEF-A7897F13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80" y="5658280"/>
            <a:ext cx="5219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0589A8-AAF8-4098-81E5-A91E400D90BB}"/>
              </a:ext>
            </a:extLst>
          </p:cNvPr>
          <p:cNvSpPr txBox="1"/>
          <p:nvPr/>
        </p:nvSpPr>
        <p:spPr>
          <a:xfrm>
            <a:off x="625887" y="398618"/>
            <a:ext cx="5203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from the NMA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8C11DF-D52E-485D-8B58-475D941E8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90062"/>
              </p:ext>
            </p:extLst>
          </p:nvPr>
        </p:nvGraphicFramePr>
        <p:xfrm>
          <a:off x="835838" y="1342875"/>
          <a:ext cx="9987437" cy="4390817"/>
        </p:xfrm>
        <a:graphic>
          <a:graphicData uri="http://schemas.openxmlformats.org/drawingml/2006/table">
            <a:tbl>
              <a:tblPr/>
              <a:tblGrid>
                <a:gridCol w="399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1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Biologic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Probability of Remission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CrI*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Adalimumab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0.157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0.089, 0.245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Vedolizumab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0.075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0.026, 0.166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Infliximab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0.119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0.056, 0.218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Certolizumab pegol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0.070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0.030, 0.129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0.022, 0.055</a:t>
                      </a:r>
                    </a:p>
                  </a:txBody>
                  <a:tcPr marL="33440" marR="33440" marT="33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F5BEDA-B5E6-4F42-94E2-325A338F3629}"/>
              </a:ext>
            </a:extLst>
          </p:cNvPr>
          <p:cNvSpPr txBox="1"/>
          <p:nvPr/>
        </p:nvSpPr>
        <p:spPr>
          <a:xfrm>
            <a:off x="1314935" y="573684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*CrI, Credible Interval</a:t>
            </a:r>
          </a:p>
        </p:txBody>
      </p:sp>
    </p:spTree>
    <p:extLst>
      <p:ext uri="{BB962C8B-B14F-4D97-AF65-F5344CB8AC3E}">
        <p14:creationId xmlns:p14="http://schemas.microsoft.com/office/powerpoint/2010/main" val="20015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ta_distribution_pdf.svg.png">
            <a:extLst>
              <a:ext uri="{FF2B5EF4-FFF2-40B4-BE49-F238E27FC236}">
                <a16:creationId xmlns:a16="http://schemas.microsoft.com/office/drawing/2014/main" id="{67092938-259C-48B4-AA6A-8E4571632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0" y="1550479"/>
            <a:ext cx="4146616" cy="3318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5C3D82-95E1-4F5D-9BEB-A8FD14BA7F8F}"/>
              </a:ext>
            </a:extLst>
          </p:cNvPr>
          <p:cNvSpPr txBox="1"/>
          <p:nvPr/>
        </p:nvSpPr>
        <p:spPr>
          <a:xfrm>
            <a:off x="633870" y="1053531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Distribution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4236EADE-1E31-4BA4-9CE7-8A4826DB3D39}"/>
              </a:ext>
            </a:extLst>
          </p:cNvPr>
          <p:cNvSpPr/>
          <p:nvPr/>
        </p:nvSpPr>
        <p:spPr>
          <a:xfrm>
            <a:off x="3986540" y="5392858"/>
            <a:ext cx="3595747" cy="113818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Markov model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A0F6E8-D9A1-494D-80DE-F5425E810E8F}"/>
              </a:ext>
            </a:extLst>
          </p:cNvPr>
          <p:cNvCxnSpPr/>
          <p:nvPr/>
        </p:nvCxnSpPr>
        <p:spPr>
          <a:xfrm>
            <a:off x="2202611" y="4934990"/>
            <a:ext cx="1758139" cy="715501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714B2A-D21F-418C-8908-6432E2CB4459}"/>
              </a:ext>
            </a:extLst>
          </p:cNvPr>
          <p:cNvCxnSpPr/>
          <p:nvPr/>
        </p:nvCxnSpPr>
        <p:spPr>
          <a:xfrm flipH="1">
            <a:off x="7251940" y="4906613"/>
            <a:ext cx="523335" cy="429983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356834-D280-4DC5-9E8E-FF25AB017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760434"/>
              </p:ext>
            </p:extLst>
          </p:nvPr>
        </p:nvGraphicFramePr>
        <p:xfrm>
          <a:off x="5672573" y="1561983"/>
          <a:ext cx="5471718" cy="3308172"/>
        </p:xfrm>
        <a:graphic>
          <a:graphicData uri="http://schemas.openxmlformats.org/drawingml/2006/table">
            <a:tbl>
              <a:tblPr/>
              <a:tblGrid>
                <a:gridCol w="911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0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IFX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CTZ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0.09388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0.07325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0.08832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0.08921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0.07952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0.07675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0.08544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0.07928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0.09942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0.09892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0.09753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5237" marR="15237" marT="15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0.06972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0.08972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A11DA6F-B082-478A-AC72-323EF9CD6BEC}"/>
              </a:ext>
            </a:extLst>
          </p:cNvPr>
          <p:cNvSpPr txBox="1"/>
          <p:nvPr/>
        </p:nvSpPr>
        <p:spPr>
          <a:xfrm>
            <a:off x="455850" y="5150390"/>
            <a:ext cx="2111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Second-order Monte Carlo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CE43B-B0CB-490E-9664-4FF5BE9420BD}"/>
              </a:ext>
            </a:extLst>
          </p:cNvPr>
          <p:cNvSpPr txBox="1"/>
          <p:nvPr/>
        </p:nvSpPr>
        <p:spPr>
          <a:xfrm>
            <a:off x="7816822" y="5015728"/>
            <a:ext cx="2732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down the list in order for every cycle (N=10,000)</a:t>
            </a:r>
          </a:p>
        </p:txBody>
      </p:sp>
      <p:pic>
        <p:nvPicPr>
          <p:cNvPr id="12" name="Picture 11" descr="cycle.png">
            <a:extLst>
              <a:ext uri="{FF2B5EF4-FFF2-40B4-BE49-F238E27FC236}">
                <a16:creationId xmlns:a16="http://schemas.microsoft.com/office/drawing/2014/main" id="{538E2371-CC6E-45F8-A2DD-15223A001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40" y="5278418"/>
            <a:ext cx="1156187" cy="1159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9DCFA2-E326-4DB8-B491-9F97F4CAACFD}"/>
              </a:ext>
            </a:extLst>
          </p:cNvPr>
          <p:cNvSpPr txBox="1"/>
          <p:nvPr/>
        </p:nvSpPr>
        <p:spPr>
          <a:xfrm>
            <a:off x="6655719" y="1053532"/>
            <a:ext cx="4533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Probabilities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25B0BB-5635-4723-ADBB-93F6C6DEDDB0}"/>
              </a:ext>
            </a:extLst>
          </p:cNvPr>
          <p:cNvSpPr/>
          <p:nvPr/>
        </p:nvSpPr>
        <p:spPr>
          <a:xfrm>
            <a:off x="5685113" y="1824492"/>
            <a:ext cx="5459178" cy="37351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E68EE-F8C1-4ACC-BA23-D56F1DB23D78}"/>
              </a:ext>
            </a:extLst>
          </p:cNvPr>
          <p:cNvSpPr/>
          <p:nvPr/>
        </p:nvSpPr>
        <p:spPr>
          <a:xfrm>
            <a:off x="5689067" y="2131396"/>
            <a:ext cx="5455224" cy="32695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DE18C-322D-4F64-8E21-B6822AD4595A}"/>
              </a:ext>
            </a:extLst>
          </p:cNvPr>
          <p:cNvSpPr/>
          <p:nvPr/>
        </p:nvSpPr>
        <p:spPr>
          <a:xfrm>
            <a:off x="5672574" y="2458351"/>
            <a:ext cx="5471718" cy="32610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F525E8-9B48-49CC-8EBD-C2B3361A983A}"/>
              </a:ext>
            </a:extLst>
          </p:cNvPr>
          <p:cNvSpPr/>
          <p:nvPr/>
        </p:nvSpPr>
        <p:spPr>
          <a:xfrm>
            <a:off x="5676527" y="2771269"/>
            <a:ext cx="5480302" cy="22458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7A79CE-27AA-4D8B-8D69-938EAE654571}"/>
              </a:ext>
            </a:extLst>
          </p:cNvPr>
          <p:cNvSpPr/>
          <p:nvPr/>
        </p:nvSpPr>
        <p:spPr>
          <a:xfrm>
            <a:off x="5704205" y="3032312"/>
            <a:ext cx="5452624" cy="2688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BEF9D1-69D0-4525-AE60-806C06813A91}"/>
              </a:ext>
            </a:extLst>
          </p:cNvPr>
          <p:cNvSpPr/>
          <p:nvPr/>
        </p:nvSpPr>
        <p:spPr>
          <a:xfrm>
            <a:off x="5704205" y="3329306"/>
            <a:ext cx="5452624" cy="34839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5BD16F-8CF6-4A25-A3AC-22FA3DB0C6D8}"/>
              </a:ext>
            </a:extLst>
          </p:cNvPr>
          <p:cNvSpPr/>
          <p:nvPr/>
        </p:nvSpPr>
        <p:spPr>
          <a:xfrm>
            <a:off x="5704205" y="3646187"/>
            <a:ext cx="5452624" cy="31016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994854-9CBF-4F35-963E-A2C1A7C46C34}"/>
              </a:ext>
            </a:extLst>
          </p:cNvPr>
          <p:cNvSpPr/>
          <p:nvPr/>
        </p:nvSpPr>
        <p:spPr>
          <a:xfrm>
            <a:off x="5704205" y="3972881"/>
            <a:ext cx="5452624" cy="28042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BF40C-1C2F-4633-ADDE-BF273431B346}"/>
              </a:ext>
            </a:extLst>
          </p:cNvPr>
          <p:cNvSpPr/>
          <p:nvPr/>
        </p:nvSpPr>
        <p:spPr>
          <a:xfrm>
            <a:off x="5704205" y="4281435"/>
            <a:ext cx="5452624" cy="32755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688943-98C1-4775-A2A3-C796F76BCB50}"/>
              </a:ext>
            </a:extLst>
          </p:cNvPr>
          <p:cNvSpPr/>
          <p:nvPr/>
        </p:nvSpPr>
        <p:spPr>
          <a:xfrm>
            <a:off x="5680481" y="4608986"/>
            <a:ext cx="5476348" cy="26034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F8E211-FE41-4734-A903-DFDDF3F55AAE}"/>
              </a:ext>
            </a:extLst>
          </p:cNvPr>
          <p:cNvSpPr txBox="1"/>
          <p:nvPr/>
        </p:nvSpPr>
        <p:spPr>
          <a:xfrm>
            <a:off x="134705" y="122212"/>
            <a:ext cx="10508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methods applying the results of the NMA</a:t>
            </a:r>
          </a:p>
        </p:txBody>
      </p:sp>
    </p:spTree>
    <p:extLst>
      <p:ext uri="{BB962C8B-B14F-4D97-AF65-F5344CB8AC3E}">
        <p14:creationId xmlns:p14="http://schemas.microsoft.com/office/powerpoint/2010/main" val="22270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63" y="322275"/>
            <a:ext cx="11461912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 Results:</a:t>
            </a:r>
            <a:b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beta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and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 NMA method 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3873" y="2472638"/>
            <a:ext cx="32215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 NMA Method</a:t>
            </a:r>
            <a:endParaRPr lang="en-US" sz="2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480" y="2472638"/>
            <a:ext cx="3940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Beta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8198"/>
              </p:ext>
            </p:extLst>
          </p:nvPr>
        </p:nvGraphicFramePr>
        <p:xfrm>
          <a:off x="344775" y="3052514"/>
          <a:ext cx="6424086" cy="2727184"/>
        </p:xfrm>
        <a:graphic>
          <a:graphicData uri="http://schemas.openxmlformats.org/drawingml/2006/table">
            <a:tbl>
              <a:tblPr/>
              <a:tblGrid>
                <a:gridCol w="1823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QALYs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Infliximab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$212,900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Adalimumab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$304,000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Certolizumab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$529,200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Vedolizumab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$249,700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Placebo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$153,000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369525"/>
              </p:ext>
            </p:extLst>
          </p:nvPr>
        </p:nvGraphicFramePr>
        <p:xfrm>
          <a:off x="7208056" y="3052514"/>
          <a:ext cx="2232241" cy="2727184"/>
        </p:xfrm>
        <a:graphic>
          <a:graphicData uri="http://schemas.openxmlformats.org/drawingml/2006/table">
            <a:tbl>
              <a:tblPr/>
              <a:tblGrid>
                <a:gridCol w="2232241">
                  <a:extLst>
                    <a:ext uri="{9D8B030D-6E8A-4147-A177-3AD203B41FA5}">
                      <a16:colId xmlns:a16="http://schemas.microsoft.com/office/drawing/2014/main" val="3471632927"/>
                    </a:ext>
                  </a:extLst>
                </a:gridCol>
              </a:tblGrid>
              <a:tr h="435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QALYs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11963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74126"/>
                  </a:ext>
                </a:extLst>
              </a:tr>
              <a:tr h="434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63273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09966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007614"/>
                  </a:ext>
                </a:extLst>
              </a:tr>
              <a:tr h="377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76646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85793"/>
              </p:ext>
            </p:extLst>
          </p:nvPr>
        </p:nvGraphicFramePr>
        <p:xfrm>
          <a:off x="9440297" y="3052514"/>
          <a:ext cx="2368562" cy="2727184"/>
        </p:xfrm>
        <a:graphic>
          <a:graphicData uri="http://schemas.openxmlformats.org/drawingml/2006/table">
            <a:tbl>
              <a:tblPr/>
              <a:tblGrid>
                <a:gridCol w="2368562">
                  <a:extLst>
                    <a:ext uri="{9D8B030D-6E8A-4147-A177-3AD203B41FA5}">
                      <a16:colId xmlns:a16="http://schemas.microsoft.com/office/drawing/2014/main" val="537656194"/>
                    </a:ext>
                  </a:extLst>
                </a:gridCol>
              </a:tblGrid>
              <a:tr h="435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666389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241,300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254288"/>
                  </a:ext>
                </a:extLst>
              </a:tr>
              <a:tr h="434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$292,400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32526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$393,500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558068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295,900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772782"/>
                  </a:ext>
                </a:extLst>
              </a:tr>
              <a:tr h="377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167,800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296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998898" y="2513162"/>
            <a:ext cx="4980317" cy="341606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998898" y="2472638"/>
            <a:ext cx="4980317" cy="35946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68" y="2905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Cost-effectiveness plane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BBD485-C26C-4EA6-ADBE-1BD3537BCFE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51" y="1077436"/>
            <a:ext cx="8380834" cy="5320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79985" y="6397833"/>
            <a:ext cx="363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QALY = Quality adjusted life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53" y="276341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Scatterplot of ICERs comparing infliximab to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(A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adalimumab to infliximab (B). </a:t>
            </a:r>
          </a:p>
        </p:txBody>
      </p:sp>
      <p:pic>
        <p:nvPicPr>
          <p:cNvPr id="4" name="Picture 3" descr="Macintosh HD:Users:mbounthavong:Documents:4 - FALL 2014:PHARM 534 - Economic Eval in Health:Project:Manuscript:Figure 3 PSA 01112015.jpg">
            <a:extLst>
              <a:ext uri="{FF2B5EF4-FFF2-40B4-BE49-F238E27FC236}">
                <a16:creationId xmlns:a16="http://schemas.microsoft.com/office/drawing/2014/main" id="{4D42A418-446B-4467-B268-DDC98FAD23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3" y="1961072"/>
            <a:ext cx="11058133" cy="3878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71C511-8654-48E7-A082-7D1FC75E6C7D}"/>
              </a:ext>
            </a:extLst>
          </p:cNvPr>
          <p:cNvSpPr/>
          <p:nvPr/>
        </p:nvSpPr>
        <p:spPr>
          <a:xfrm>
            <a:off x="506083" y="6061995"/>
            <a:ext cx="1100683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 line represents the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willingness-to-pay (WTP)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 of $100,000 per 1-unit QALY gained. </a:t>
            </a:r>
            <a:endParaRPr lang="en-US" sz="1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81" y="469217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Cost-effectiveness acceptability curve comparing infliximab to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(A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adalimumab to infliximab (B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75" y="2087594"/>
            <a:ext cx="5522282" cy="4634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184" y="2053087"/>
            <a:ext cx="5711661" cy="46691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03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8878-025F-4555-AE8D-F0F02C4F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02" y="11168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of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(VOI)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4707D-89BA-45EF-BD28-5A57EDBA2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08" y="1139809"/>
            <a:ext cx="11261361" cy="485430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performed EVPI using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willingness to pay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 of $150,000 per additional QALY gained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affected population was determined with an initial population of 300,000 patients and an annual discount rate of 3%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opulation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EVPI was determined by multiplying the per-patient EVPI 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affected population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EVPI was evaluated for ten years with the rationale that technology will have advanced beyond biologics in CD treatment and management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EVPI (EVPPI) evaluated the transition probabilities for all treatment arms from the 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moderate/severe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remission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B2CBD-1C8B-445D-809B-550F0E16A42A}"/>
              </a:ext>
            </a:extLst>
          </p:cNvPr>
          <p:cNvSpPr txBox="1"/>
          <p:nvPr/>
        </p:nvSpPr>
        <p:spPr>
          <a:xfrm>
            <a:off x="257292" y="6359459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EVPI, expected value of perfect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3008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AAC6EB-11C3-49C5-BF08-9FC85F241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672744"/>
              </p:ext>
            </p:extLst>
          </p:nvPr>
        </p:nvGraphicFramePr>
        <p:xfrm>
          <a:off x="546340" y="1838178"/>
          <a:ext cx="11271850" cy="2482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5950">
                  <a:extLst>
                    <a:ext uri="{9D8B030D-6E8A-4147-A177-3AD203B41FA5}">
                      <a16:colId xmlns:a16="http://schemas.microsoft.com/office/drawing/2014/main" val="2101283062"/>
                    </a:ext>
                  </a:extLst>
                </a:gridCol>
                <a:gridCol w="4105139">
                  <a:extLst>
                    <a:ext uri="{9D8B030D-6E8A-4147-A177-3AD203B41FA5}">
                      <a16:colId xmlns:a16="http://schemas.microsoft.com/office/drawing/2014/main" val="2243224833"/>
                    </a:ext>
                  </a:extLst>
                </a:gridCol>
                <a:gridCol w="3760761">
                  <a:extLst>
                    <a:ext uri="{9D8B030D-6E8A-4147-A177-3AD203B41FA5}">
                      <a16:colId xmlns:a16="http://schemas.microsoft.com/office/drawing/2014/main" val="1486313148"/>
                    </a:ext>
                  </a:extLst>
                </a:gridCol>
              </a:tblGrid>
              <a:tr h="66005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value of perfect information (EVPI) and population EVPI results.</a:t>
                      </a:r>
                      <a:endParaRPr lang="en-US" sz="2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225882"/>
                  </a:ext>
                </a:extLst>
              </a:tr>
              <a:tr h="66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Per-patient EVPI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($ USD)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ffected </a:t>
                      </a:r>
                      <a:r>
                        <a:rPr lang="en-US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(N)</a:t>
                      </a:r>
                      <a:endParaRPr lang="en-US" sz="2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EVPI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($B USD)</a:t>
                      </a: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07604"/>
                  </a:ext>
                </a:extLst>
              </a:tr>
              <a:tr h="66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$228,662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2,008,066</a:t>
                      </a:r>
                      <a:endParaRPr lang="en-US" sz="2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$459</a:t>
                      </a:r>
                      <a:endParaRPr lang="en-US" sz="2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0320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01DDCA-E524-4AD2-980D-D746A1D99B7E}"/>
              </a:ext>
            </a:extLst>
          </p:cNvPr>
          <p:cNvSpPr txBox="1"/>
          <p:nvPr/>
        </p:nvSpPr>
        <p:spPr>
          <a:xfrm>
            <a:off x="704945" y="402311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 results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5989F3-5A38-41B7-846C-C35C509F7603}"/>
              </a:ext>
            </a:extLst>
          </p:cNvPr>
          <p:cNvSpPr/>
          <p:nvPr/>
        </p:nvSpPr>
        <p:spPr>
          <a:xfrm>
            <a:off x="658682" y="4480600"/>
            <a:ext cx="112687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*Affected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 was estimated using an annual prevalence of 300,000 based on the Medical Expenditure Panel Survey with a 3% annual discount rate for ten years. </a:t>
            </a:r>
            <a:endParaRPr lang="en-US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B1EDFF-1B1A-4D9F-A347-F67475B2EB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26" y="1087655"/>
            <a:ext cx="7246504" cy="48511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915591-05C3-4DD8-A1F3-E990E1AE6A1D}"/>
              </a:ext>
            </a:extLst>
          </p:cNvPr>
          <p:cNvSpPr/>
          <p:nvPr/>
        </p:nvSpPr>
        <p:spPr>
          <a:xfrm>
            <a:off x="408922" y="302553"/>
            <a:ext cx="371856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 expected value of perfect information for all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strategies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786C0F-F079-4720-A5DF-C54BAE012C67}"/>
              </a:ext>
            </a:extLst>
          </p:cNvPr>
          <p:cNvSpPr/>
          <p:nvPr/>
        </p:nvSpPr>
        <p:spPr>
          <a:xfrm>
            <a:off x="126521" y="2863506"/>
            <a:ext cx="404121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eak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$4,570 per QALY gained indicates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incremental cost effectiveness ratio (ICER)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comparing infliximab versus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placebo.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population EVPI curve continues because it is estimating the value associated with acquiring information comparing adalimumab versus infliximab, which has an ICER of $2.1 million per QALY gained. </a:t>
            </a:r>
            <a:endParaRPr lang="en-US" sz="16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2475" y="5612921"/>
            <a:ext cx="2409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$4,570 per QALY gained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280030" y="4859547"/>
            <a:ext cx="0" cy="12019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6DD67-4807-4892-80E0-710F01A75D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37" y="1461227"/>
            <a:ext cx="7031262" cy="4660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79AC36-1EE3-4B0A-8F07-20B781DFE726}"/>
              </a:ext>
            </a:extLst>
          </p:cNvPr>
          <p:cNvSpPr/>
          <p:nvPr/>
        </p:nvSpPr>
        <p:spPr>
          <a:xfrm>
            <a:off x="401054" y="174335"/>
            <a:ext cx="38918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Partial expected value of perfect information (EVPPI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B32C2-4A6F-4334-92AB-A6F275666C4E}"/>
              </a:ext>
            </a:extLst>
          </p:cNvPr>
          <p:cNvSpPr/>
          <p:nvPr/>
        </p:nvSpPr>
        <p:spPr>
          <a:xfrm>
            <a:off x="283092" y="3013053"/>
            <a:ext cx="4127738" cy="3559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Reducing the uncertainty in the transition probability for IFX was valued at ~$42 </a:t>
            </a:r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Billion.</a:t>
            </a:r>
            <a:endParaRPr lang="en-US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Similarly, reducing the uncertainty in the utility values yield high </a:t>
            </a:r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value.</a:t>
            </a:r>
            <a:endParaRPr lang="en-US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Future studies should attempt to reduce the uncertainty in these </a:t>
            </a:r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parameters.</a:t>
            </a:r>
            <a:endParaRPr lang="en-US" sz="21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68527" y="3329492"/>
            <a:ext cx="817581" cy="26894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68" y="19755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68" y="152311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Crohn’s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(CD) -chronic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relapsing bowel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disease; incidence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of 7.9 cases per 100,000 (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1999-2000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prevalence of 174 per 100,000 (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Biologics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remission in patients with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CD; costs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1,300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$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3,200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month)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FDA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biologics for the treatment of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Motivation: previous cost-effectiveness/utility analyses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not considered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same 4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FDA approved biologics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74133B-1C7D-429B-9F5A-6DD60D2E2156}"/>
              </a:ext>
            </a:extLst>
          </p:cNvPr>
          <p:cNvSpPr/>
          <p:nvPr/>
        </p:nvSpPr>
        <p:spPr>
          <a:xfrm>
            <a:off x="3803140" y="6534044"/>
            <a:ext cx="82565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Baumgart, et al. Lancet 2012;380(9853):1590–605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Kappelman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et al. </a:t>
            </a:r>
            <a:r>
              <a:rPr lang="sv-S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Dig Dis Sci 2013;58(2):519–25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92" y="2306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Limitations/Future Work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39" y="1569178"/>
            <a:ext cx="10515600" cy="4351338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Work in progress</a:t>
            </a:r>
          </a:p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Add newer biologics and biosimilars to network</a:t>
            </a:r>
          </a:p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More accurately characterize RCTs with differing randomization schemas</a:t>
            </a:r>
          </a:p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Focus closely on placebo response in infliximab studies, which may have caused </a:t>
            </a:r>
            <a:r>
              <a:rPr lang="en-US" sz="3600" smtClean="0">
                <a:solidFill>
                  <a:schemeClr val="bg1">
                    <a:lumMod val="50000"/>
                  </a:schemeClr>
                </a:solidFill>
              </a:rPr>
              <a:t>bias </a:t>
            </a:r>
          </a:p>
          <a:p>
            <a:r>
              <a:rPr lang="en-US" sz="3600" smtClean="0">
                <a:solidFill>
                  <a:schemeClr val="bg1">
                    <a:lumMod val="50000"/>
                  </a:schemeClr>
                </a:solidFill>
              </a:rPr>
              <a:t>Migrate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both NMA and CUA to R platform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6A0BD1-B913-4540-87DD-1084CE93A817}"/>
              </a:ext>
            </a:extLst>
          </p:cNvPr>
          <p:cNvSpPr txBox="1"/>
          <p:nvPr/>
        </p:nvSpPr>
        <p:spPr>
          <a:xfrm>
            <a:off x="759523" y="431044"/>
            <a:ext cx="5526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AFE1E5-8B3B-4390-84C6-2641CD348A94}"/>
              </a:ext>
            </a:extLst>
          </p:cNvPr>
          <p:cNvSpPr/>
          <p:nvPr/>
        </p:nvSpPr>
        <p:spPr>
          <a:xfrm>
            <a:off x="402566" y="1396017"/>
            <a:ext cx="1120283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Indirect comparisons between FDA-approved biologics were possible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NMA (Bayesian)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 from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NMA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informed the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parameter (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moderate/severe to remission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CD Markov model; however, uncertainty surrounding the parameter has an opportunity cost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 EVPI was $459 billion indicating that it is potentially cost-effective to conduct future research in this area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Reduction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uncertainty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transition probability for IFX from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moderate/severe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remission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state would be of great value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Reducing uncertainty in all utility values would generate greater value in order to avoid making an incorrect decision regarding which strategy to pursue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Future studies should focus on accurately estimating these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16462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E2DD3C-FC50-4A11-97A5-E9B7C5F36F76}"/>
              </a:ext>
            </a:extLst>
          </p:cNvPr>
          <p:cNvSpPr txBox="1"/>
          <p:nvPr/>
        </p:nvSpPr>
        <p:spPr>
          <a:xfrm>
            <a:off x="704763" y="583762"/>
            <a:ext cx="4633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747F1-F7FC-4F62-80D6-6437EEDCDD6E}"/>
              </a:ext>
            </a:extLst>
          </p:cNvPr>
          <p:cNvSpPr txBox="1"/>
          <p:nvPr/>
        </p:nvSpPr>
        <p:spPr>
          <a:xfrm>
            <a:off x="1998726" y="1891936"/>
            <a:ext cx="53858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Yuna Bae, PharmD, PhC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J. Vanness, PhD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Anita Afzali, MD, MPH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Rashid Kazerooni, PharmD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Veenstra, PharmD, PhD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 Carlson, PhD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21" y="598534"/>
            <a:ext cx="5227897" cy="5437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1424E4-2F08-4615-8561-AEED3AF2F2A0}"/>
              </a:ext>
            </a:extLst>
          </p:cNvPr>
          <p:cNvSpPr txBox="1"/>
          <p:nvPr/>
        </p:nvSpPr>
        <p:spPr>
          <a:xfrm>
            <a:off x="834292" y="1717677"/>
            <a:ext cx="45897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Bounthavong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mark.bounthavong@va.gov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Devine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bdevine@uw.edu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535C-B31E-C04A-A24E-69C95C03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777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7779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45" y="4644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of a Network Meta-Analysis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36" y="2132650"/>
            <a:ext cx="10515600" cy="3179239"/>
          </a:xfrm>
        </p:spPr>
        <p:txBody>
          <a:bodyPr/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values</a:t>
            </a: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Priors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60" y="18800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WinBUGS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32" y="662246"/>
            <a:ext cx="8739804" cy="5985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78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33" y="255857"/>
            <a:ext cx="200307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118" y="365125"/>
            <a:ext cx="7258816" cy="623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65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51" y="244355"/>
            <a:ext cx="294017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80" y="489782"/>
            <a:ext cx="7922192" cy="617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68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(2)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07" y="1770254"/>
            <a:ext cx="8504593" cy="30758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58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91" y="25967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and Methods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009" y="1366395"/>
            <a:ext cx="10807460" cy="483900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Bayesian network meta-analysis (NMA) of  FDA approved biologics in treatment of CD</a:t>
            </a:r>
          </a:p>
          <a:p>
            <a:pPr lvl="1"/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nfliximab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adalimumab, certolizumab pegol, and vedolizumab </a:t>
            </a:r>
          </a:p>
          <a:p>
            <a:pPr lvl="1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Comparator = placebo or active control 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results of NMA to parameterize one transition probability in a Markov model – moderate/severe CD to remission</a:t>
            </a:r>
          </a:p>
          <a:p>
            <a:endParaRPr lang="en-US" sz="3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Markov model to estimate the cost-utility of biologics in treatment of CD, from a U.S. payer perspective 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value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information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estimate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of uncertainty for not choosing the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strategy assuming all (perfect) information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available</a:t>
            </a:r>
          </a:p>
          <a:p>
            <a:endParaRPr lang="en-US" sz="3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E4468-7C67-45E0-8BE0-0131FAAD46B8}"/>
              </a:ext>
            </a:extLst>
          </p:cNvPr>
          <p:cNvSpPr txBox="1"/>
          <p:nvPr/>
        </p:nvSpPr>
        <p:spPr>
          <a:xfrm>
            <a:off x="487391" y="6263950"/>
            <a:ext cx="1012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Drummond, et al. Methods for the Economic Evaluation of Health Care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Programmes. 4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edition. Oxford University Press, 2015.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Neumann, et al. Cost-Effectiveness in Health and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Medicine. 2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edition. Oxford University Press, 2017.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36" y="239683"/>
            <a:ext cx="276189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(3)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093" y="821952"/>
            <a:ext cx="7508921" cy="56786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66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87" y="206875"/>
            <a:ext cx="355452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(4)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548" y="661792"/>
            <a:ext cx="7510528" cy="56412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4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55" y="29611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criteria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155" y="1647256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PubMed, EMBASE, and Cochrane Library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Two independent reviewers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Disagreements were handled through consensus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First round (screening): 324 hits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Second round (eligibility):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articles included for analysis</a:t>
            </a:r>
          </a:p>
        </p:txBody>
      </p:sp>
    </p:spTree>
    <p:extLst>
      <p:ext uri="{BB962C8B-B14F-4D97-AF65-F5344CB8AC3E}">
        <p14:creationId xmlns:p14="http://schemas.microsoft.com/office/powerpoint/2010/main" val="11424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4370" y="394705"/>
            <a:ext cx="2416644" cy="5622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2096" y="481737"/>
            <a:ext cx="221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324 articles identified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5064" y="200874"/>
            <a:ext cx="1775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PubMed</a:t>
            </a:r>
          </a:p>
          <a:p>
            <a:r>
              <a:rPr lang="en-US" dirty="0"/>
              <a:t>EMBASE</a:t>
            </a:r>
          </a:p>
          <a:p>
            <a:r>
              <a:rPr lang="en-US" dirty="0"/>
              <a:t>Cochrane Library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9568" y="3827469"/>
            <a:ext cx="2846249" cy="5163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2690" y="3889749"/>
            <a:ext cx="299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 full-text articles reviewed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781569" y="1269815"/>
            <a:ext cx="4154935" cy="231253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5977" y="1269816"/>
            <a:ext cx="4550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293 rejected (title and abstract review):</a:t>
            </a:r>
          </a:p>
          <a:p>
            <a:r>
              <a:rPr lang="en-US" sz="1600" dirty="0"/>
              <a:t>	Not RCT (222)</a:t>
            </a:r>
          </a:p>
          <a:p>
            <a:r>
              <a:rPr lang="en-US" sz="1600" dirty="0"/>
              <a:t>	Did not include outcome of interest (35)</a:t>
            </a:r>
          </a:p>
          <a:p>
            <a:r>
              <a:rPr lang="en-US" sz="1600" dirty="0"/>
              <a:t>	Other reasons (12)</a:t>
            </a:r>
          </a:p>
          <a:p>
            <a:r>
              <a:rPr lang="en-US" sz="1600" dirty="0"/>
              <a:t>	Did not include study drug (9)</a:t>
            </a:r>
          </a:p>
          <a:p>
            <a:r>
              <a:rPr lang="en-US" sz="1600" dirty="0"/>
              <a:t>	Reviews (8)</a:t>
            </a:r>
          </a:p>
          <a:p>
            <a:r>
              <a:rPr lang="en-US" sz="1600" dirty="0"/>
              <a:t>	Pediatric population (6)</a:t>
            </a:r>
          </a:p>
          <a:p>
            <a:r>
              <a:rPr lang="en-US" sz="1600" dirty="0"/>
              <a:t>	Not in Crohn’s disease (1)</a:t>
            </a:r>
          </a:p>
          <a:p>
            <a:endParaRPr lang="en-US" sz="1600" dirty="0"/>
          </a:p>
          <a:p>
            <a:endParaRPr lang="en-US" sz="1600" dirty="0"/>
          </a:p>
        </p:txBody>
      </p:sp>
      <p:cxnSp>
        <p:nvCxnSpPr>
          <p:cNvPr id="13" name="Straight Connector 12"/>
          <p:cNvCxnSpPr>
            <a:stCxn id="4" idx="2"/>
            <a:endCxn id="7" idx="0"/>
          </p:cNvCxnSpPr>
          <p:nvPr/>
        </p:nvCxnSpPr>
        <p:spPr>
          <a:xfrm>
            <a:off x="7512692" y="956915"/>
            <a:ext cx="0" cy="287055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stCxn id="9" idx="3"/>
          </p:cNvCxnSpPr>
          <p:nvPr/>
        </p:nvCxnSpPr>
        <p:spPr>
          <a:xfrm>
            <a:off x="5936504" y="2426081"/>
            <a:ext cx="157618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99159" y="4716039"/>
            <a:ext cx="1390265" cy="7894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02778" y="4921973"/>
            <a:ext cx="124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 rejected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04370" y="5822987"/>
            <a:ext cx="2416645" cy="7894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04370" y="5897179"/>
            <a:ext cx="241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 articles included for analysis</a:t>
            </a:r>
          </a:p>
        </p:txBody>
      </p:sp>
      <p:cxnSp>
        <p:nvCxnSpPr>
          <p:cNvPr id="23" name="Straight Connector 22"/>
          <p:cNvCxnSpPr>
            <a:stCxn id="7" idx="2"/>
            <a:endCxn id="20" idx="0"/>
          </p:cNvCxnSpPr>
          <p:nvPr/>
        </p:nvCxnSpPr>
        <p:spPr>
          <a:xfrm>
            <a:off x="7512692" y="4343831"/>
            <a:ext cx="0" cy="147915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3"/>
          </p:cNvCxnSpPr>
          <p:nvPr/>
        </p:nvCxnSpPr>
        <p:spPr>
          <a:xfrm>
            <a:off x="5989424" y="5110744"/>
            <a:ext cx="15232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5400000">
            <a:off x="9419337" y="666403"/>
            <a:ext cx="15275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Identification</a:t>
            </a:r>
          </a:p>
        </p:txBody>
      </p:sp>
      <p:sp>
        <p:nvSpPr>
          <p:cNvPr id="22" name="TextBox 21"/>
          <p:cNvSpPr txBox="1"/>
          <p:nvPr/>
        </p:nvSpPr>
        <p:spPr>
          <a:xfrm rot="5400000">
            <a:off x="9419337" y="2483429"/>
            <a:ext cx="15275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Screening</a:t>
            </a:r>
          </a:p>
        </p:txBody>
      </p:sp>
      <p:sp>
        <p:nvSpPr>
          <p:cNvPr id="24" name="TextBox 23"/>
          <p:cNvSpPr txBox="1"/>
          <p:nvPr/>
        </p:nvSpPr>
        <p:spPr>
          <a:xfrm rot="5400000">
            <a:off x="9419336" y="4163405"/>
            <a:ext cx="15275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Eligibility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9419337" y="5858956"/>
            <a:ext cx="15275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Included</a:t>
            </a:r>
          </a:p>
        </p:txBody>
      </p:sp>
    </p:spTree>
    <p:extLst>
      <p:ext uri="{BB962C8B-B14F-4D97-AF65-F5344CB8AC3E}">
        <p14:creationId xmlns:p14="http://schemas.microsoft.com/office/powerpoint/2010/main" val="937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CF0EA1-58F9-47EC-B0AE-B1922919A007}"/>
              </a:ext>
            </a:extLst>
          </p:cNvPr>
          <p:cNvSpPr/>
          <p:nvPr/>
        </p:nvSpPr>
        <p:spPr>
          <a:xfrm>
            <a:off x="580844" y="1220196"/>
            <a:ext cx="111740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Partial EVPI evaluated the transition probabilities for all treatment arms from the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moderate/severe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 the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remission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health states. These transition probabilities were generated from the NMA, which was the focus of this study.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addition, the utility values for the various health states were also investigated in the partial EVPI.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outer loop used the transition probability from one of the treatment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strategies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while the inner loop continued with the probabilistic sensitivity analysis for all the other parameters in the model.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 total of 100 outer and 100 inner loops were performed to generate the most efficient estimates of partial EVPI.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AA63F-05E9-40CA-905B-978878D188C4}"/>
              </a:ext>
            </a:extLst>
          </p:cNvPr>
          <p:cNvSpPr txBox="1"/>
          <p:nvPr/>
        </p:nvSpPr>
        <p:spPr>
          <a:xfrm>
            <a:off x="626166" y="475950"/>
            <a:ext cx="5686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about the EVPPI</a:t>
            </a:r>
          </a:p>
        </p:txBody>
      </p:sp>
    </p:spTree>
    <p:extLst>
      <p:ext uri="{BB962C8B-B14F-4D97-AF65-F5344CB8AC3E}">
        <p14:creationId xmlns:p14="http://schemas.microsoft.com/office/powerpoint/2010/main" val="10994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73" y="13454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 model for Crohn’s disease</a:t>
            </a:r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32" y="1900777"/>
            <a:ext cx="6638896" cy="4979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01330-8E82-4592-BC25-61526F10759B}"/>
              </a:ext>
            </a:extLst>
          </p:cNvPr>
          <p:cNvSpPr txBox="1"/>
          <p:nvPr/>
        </p:nvSpPr>
        <p:spPr>
          <a:xfrm>
            <a:off x="396243" y="1068752"/>
            <a:ext cx="40408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Lifetime horizon</a:t>
            </a: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3-month cycles</a:t>
            </a: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transition states</a:t>
            </a: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annual discount 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C03BBC-D466-4128-B469-0464EFE682D4}"/>
              </a:ext>
            </a:extLst>
          </p:cNvPr>
          <p:cNvSpPr/>
          <p:nvPr/>
        </p:nvSpPr>
        <p:spPr>
          <a:xfrm>
            <a:off x="7809918" y="1326180"/>
            <a:ext cx="313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NMA informs this transition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probability: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Moderate/Severe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Remission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773871-7D4B-4CB8-9E32-562962E4B3BD}"/>
              </a:ext>
            </a:extLst>
          </p:cNvPr>
          <p:cNvSpPr txBox="1"/>
          <p:nvPr/>
        </p:nvSpPr>
        <p:spPr>
          <a:xfrm>
            <a:off x="300873" y="6427979"/>
            <a:ext cx="9268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Briggs et al. Decision Modelling for Health Economic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Evaluation. Oxford University Press, 2006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17" y="20034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meta-analysis (NMA) 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EC3774-80BD-4231-A0A9-0252D467B636}"/>
              </a:ext>
            </a:extLst>
          </p:cNvPr>
          <p:cNvSpPr/>
          <p:nvPr/>
        </p:nvSpPr>
        <p:spPr>
          <a:xfrm>
            <a:off x="408265" y="1525903"/>
            <a:ext cx="4854739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with 5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strategies </a:t>
            </a:r>
            <a:endParaRPr lang="en-US" sz="2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  <a:p>
            <a:pPr lvl="1"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Infliximab (IFX)</a:t>
            </a:r>
          </a:p>
          <a:p>
            <a:pPr lvl="1"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Adalimumab (ADA)</a:t>
            </a:r>
          </a:p>
          <a:p>
            <a:pPr lvl="1"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Certolizumab (CTZ)</a:t>
            </a:r>
          </a:p>
          <a:p>
            <a:pPr lvl="1"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Vedolizumab (VED)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Logit model was used to estimate transition probability from Moderate-to-Severe -&gt; Remission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0FC477-466E-42D7-9112-B7E82E8CE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830" y="1635315"/>
            <a:ext cx="6232203" cy="38709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80DB1C-DD95-4EED-94F5-EA8AEC40FAFD}"/>
              </a:ext>
            </a:extLst>
          </p:cNvPr>
          <p:cNvSpPr txBox="1"/>
          <p:nvPr/>
        </p:nvSpPr>
        <p:spPr>
          <a:xfrm>
            <a:off x="6887818" y="2414585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N=2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20FC8C-D421-4AD7-8376-F88D47B2484C}"/>
              </a:ext>
            </a:extLst>
          </p:cNvPr>
          <p:cNvSpPr txBox="1"/>
          <p:nvPr/>
        </p:nvSpPr>
        <p:spPr>
          <a:xfrm>
            <a:off x="9664148" y="4326523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N=2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E59738-6143-440A-966E-E6913AFD74BE}"/>
              </a:ext>
            </a:extLst>
          </p:cNvPr>
          <p:cNvSpPr txBox="1"/>
          <p:nvPr/>
        </p:nvSpPr>
        <p:spPr>
          <a:xfrm>
            <a:off x="9664147" y="2443582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N=4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52C17C-20F4-477C-A385-6B74D5D401E1}"/>
              </a:ext>
            </a:extLst>
          </p:cNvPr>
          <p:cNvSpPr txBox="1"/>
          <p:nvPr/>
        </p:nvSpPr>
        <p:spPr>
          <a:xfrm>
            <a:off x="6869438" y="433677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N=1</a:t>
            </a:r>
          </a:p>
        </p:txBody>
      </p:sp>
    </p:spTree>
    <p:extLst>
      <p:ext uri="{BB962C8B-B14F-4D97-AF65-F5344CB8AC3E}">
        <p14:creationId xmlns:p14="http://schemas.microsoft.com/office/powerpoint/2010/main" val="1388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4420609-6BBA-4C6E-AB36-28E22E657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76" y="1334219"/>
            <a:ext cx="7680098" cy="4745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9DC67-8590-41DD-BBE5-0BEA04A01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98" y="6446196"/>
            <a:ext cx="1018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O’Hagan &amp; Luce. A Primer on Bayesian Statistics. Center for Bayesian Statistics in Health Economics. MEDTAP International, 2003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0873" y="13454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Refresher on Bayesian framework 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873" y="1334219"/>
            <a:ext cx="33279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Advantages of Bayesian framework: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Incorporate prior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Better estimate uncertainty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Estimate probability of which treatment is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In context of CUA, preserves relationship among treatment strategies in cost-utility model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54989" y="4221192"/>
            <a:ext cx="327804" cy="44282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4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8916C38-F0B4-4F94-88DC-2DE79A5E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0" y="159899"/>
            <a:ext cx="10782018" cy="1199322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Frequentist </a:t>
            </a:r>
            <a:r>
              <a:rPr lang="en-US" altLang="en-US" sz="40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vs. </a:t>
            </a: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Bayesian Results of NMA 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4227B08D-8F2F-4353-9A2E-E3AB9A597A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422" y="1226075"/>
            <a:ext cx="8398019" cy="5059211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220" name="TextBox 3">
            <a:extLst>
              <a:ext uri="{FF2B5EF4-FFF2-40B4-BE49-F238E27FC236}">
                <a16:creationId xmlns:a16="http://schemas.microsoft.com/office/drawing/2014/main" id="{61AAB34C-E25C-4FF3-8FDF-8A11F1B2BA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3310" y="6535184"/>
            <a:ext cx="37141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Jansen, et al. </a:t>
            </a:r>
            <a:r>
              <a:rPr lang="en-US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Health 2014;17:157-173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E177403-B7D3-43A5-B17F-02A95CC0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86" y="153197"/>
            <a:ext cx="11074040" cy="130865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Bayesian Computational Methods – </a:t>
            </a:r>
            <a:br>
              <a:rPr lang="en-US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MCMC versus Monte </a:t>
            </a: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Carlo Simulation</a:t>
            </a:r>
          </a:p>
        </p:txBody>
      </p:sp>
      <p:sp>
        <p:nvSpPr>
          <p:cNvPr id="7171" name="TextBox 5">
            <a:extLst>
              <a:ext uri="{FF2B5EF4-FFF2-40B4-BE49-F238E27FC236}">
                <a16:creationId xmlns:a16="http://schemas.microsoft.com/office/drawing/2014/main" id="{0BB12D24-13DA-4F66-B825-1AAB05304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02" y="6523217"/>
            <a:ext cx="11600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O’Hagan &amp; Luce. A Primer on Bayesian Statistics. Center for Bayesian Statistics in Health Economics. MEDTAP International, 2003 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56B52E7C-1901-457A-9B38-30A32676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25" y="1385202"/>
            <a:ext cx="8162925" cy="437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45283" y="3253869"/>
            <a:ext cx="2656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NMA uses MCMC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302" y="2543814"/>
            <a:ext cx="24096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Cost-utility analysis/</a:t>
            </a:r>
          </a:p>
          <a:p>
            <a:r>
              <a:rPr lang="en-US" sz="2600" dirty="0">
                <a:solidFill>
                  <a:srgbClr val="FF0000"/>
                </a:solidFill>
              </a:rPr>
              <a:t>Markov model uses Monte Carlo </a:t>
            </a:r>
            <a:endParaRPr lang="en-US" sz="2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2611" y="3793198"/>
            <a:ext cx="1224950" cy="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489057" y="3779248"/>
            <a:ext cx="925902" cy="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" y="365125"/>
            <a:ext cx="11268636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 Diagnostic and Output Analysis (CODA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649" y="1673211"/>
            <a:ext cx="6645532" cy="4694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6478" y="1877209"/>
            <a:ext cx="399817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Non-informative priors Markov chin Monte Carlo simulation (MCMC)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Gibbs sampler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chains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5,000 burn-in simulations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10,000 convergent simulations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CA4E24-D6B5-46B6-AB20-8D077603BE57}"/>
              </a:ext>
            </a:extLst>
          </p:cNvPr>
          <p:cNvSpPr/>
          <p:nvPr/>
        </p:nvSpPr>
        <p:spPr>
          <a:xfrm>
            <a:off x="103517" y="6511334"/>
            <a:ext cx="1192745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Jansen,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Value Health 2011;14(4):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417–28;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Lumley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Stat Med 2002;21(16):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2313-24; Sutton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Abrams. Stat Methods Med Res 2001;10(4)277-303</a:t>
            </a:r>
          </a:p>
        </p:txBody>
      </p:sp>
      <p:sp>
        <p:nvSpPr>
          <p:cNvPr id="7" name="Rectangle 6"/>
          <p:cNvSpPr/>
          <p:nvPr/>
        </p:nvSpPr>
        <p:spPr>
          <a:xfrm>
            <a:off x="7468193" y="5625432"/>
            <a:ext cx="5397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ea typeface="MS Mincho"/>
                <a:cs typeface="Times New Roman" panose="02020603050405020304" pitchFamily="18" charset="0"/>
              </a:rPr>
              <a:t>T[1]: 1-10000 - iterations for placebo 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ea typeface="MS Mincho"/>
                <a:cs typeface="Times New Roman" panose="02020603050405020304" pitchFamily="18" charset="0"/>
              </a:rPr>
              <a:t>T[2]: 10001-20000 – iterations for </a:t>
            </a:r>
          </a:p>
          <a:p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ea typeface="MS Mincho"/>
                <a:cs typeface="Times New Roman" panose="02020603050405020304" pitchFamily="18" charset="0"/>
              </a:rPr>
              <a:t>Infliximab 5 mg 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14&quot;/&gt;&lt;lineCharCount val=&quot;5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1547</Words>
  <Application>Microsoft Office PowerPoint</Application>
  <PresentationFormat>Widescreen</PresentationFormat>
  <Paragraphs>321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Calibri Light</vt:lpstr>
      <vt:lpstr>Cambria</vt:lpstr>
      <vt:lpstr>Helvetica</vt:lpstr>
      <vt:lpstr>MS Mincho</vt:lpstr>
      <vt:lpstr>Times New Roman</vt:lpstr>
      <vt:lpstr>Trebuchet MS</vt:lpstr>
      <vt:lpstr>Wingdings</vt:lpstr>
      <vt:lpstr>Office Theme</vt:lpstr>
      <vt:lpstr>Using a Bayesian network meta-analysis to parameterize a cost-utility and value of information analysis of biologics for Moderate-to-Severe Crohn’s disease</vt:lpstr>
      <vt:lpstr>Background</vt:lpstr>
      <vt:lpstr>Objectives and Methods</vt:lpstr>
      <vt:lpstr>Markov model for Crohn’s disease</vt:lpstr>
      <vt:lpstr>Network meta-analysis (NMA) </vt:lpstr>
      <vt:lpstr>Refresher on Bayesian framework </vt:lpstr>
      <vt:lpstr>Frequentist vs. Bayesian Results of NMA </vt:lpstr>
      <vt:lpstr>Bayesian Computational Methods –  MCMC versus Monte Carlo Simulation</vt:lpstr>
      <vt:lpstr>Convergence Diagnostic and Output Analysis (CODA)</vt:lpstr>
      <vt:lpstr>PowerPoint Presentation</vt:lpstr>
      <vt:lpstr>PowerPoint Presentation</vt:lpstr>
      <vt:lpstr>CUA Results: Comparison between traditional beta distribution and Bayesian NMA method </vt:lpstr>
      <vt:lpstr>Cost-effectiveness plane</vt:lpstr>
      <vt:lpstr>Scatterplot of ICERs comparing infliximab to placebo (A) and adalimumab to infliximab (B). </vt:lpstr>
      <vt:lpstr>Cost-effectiveness acceptability curve comparing infliximab to placebo (A) and adalimumab to infliximab (B)</vt:lpstr>
      <vt:lpstr>Value of Information (VOI)</vt:lpstr>
      <vt:lpstr>PowerPoint Presentation</vt:lpstr>
      <vt:lpstr>PowerPoint Presentation</vt:lpstr>
      <vt:lpstr>PowerPoint Presentation</vt:lpstr>
      <vt:lpstr>Limitations/Future Work</vt:lpstr>
      <vt:lpstr>PowerPoint Presentation</vt:lpstr>
      <vt:lpstr>PowerPoint Presentation</vt:lpstr>
      <vt:lpstr>PowerPoint Presentation</vt:lpstr>
      <vt:lpstr>Appendix</vt:lpstr>
      <vt:lpstr>Elements of a Network Meta-Analysis</vt:lpstr>
      <vt:lpstr>WinBUGS</vt:lpstr>
      <vt:lpstr>Data</vt:lpstr>
      <vt:lpstr>Model</vt:lpstr>
      <vt:lpstr>Model (2)</vt:lpstr>
      <vt:lpstr>Model (3)</vt:lpstr>
      <vt:lpstr>Model (4)</vt:lpstr>
      <vt:lpstr>Search criteria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3: Network Meta-analysis and application</dc:title>
  <dc:creator>Mark Bounthavong</dc:creator>
  <cp:lastModifiedBy>Beth Devine</cp:lastModifiedBy>
  <cp:revision>322</cp:revision>
  <dcterms:created xsi:type="dcterms:W3CDTF">2017-05-04T05:39:33Z</dcterms:created>
  <dcterms:modified xsi:type="dcterms:W3CDTF">2019-07-22T14:31:56Z</dcterms:modified>
</cp:coreProperties>
</file>